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2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3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4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2"/>
  </p:notesMasterIdLst>
  <p:sldIdLst>
    <p:sldId id="257" r:id="rId3"/>
    <p:sldId id="258" r:id="rId4"/>
    <p:sldId id="266" r:id="rId5"/>
    <p:sldId id="267" r:id="rId6"/>
    <p:sldId id="259" r:id="rId7"/>
    <p:sldId id="260" r:id="rId8"/>
    <p:sldId id="261" r:id="rId9"/>
    <p:sldId id="265" r:id="rId10"/>
    <p:sldId id="263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4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7.xml"/><Relationship Id="rId15" Type="http://schemas.openxmlformats.org/officeDocument/2006/relationships/image" Target="../media/image3.png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../media/image4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1.png"/><Relationship Id="rId5" Type="http://schemas.openxmlformats.org/officeDocument/2006/relationships/tags" Target="../tags/tag9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image" Target="../media/image3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image" Target="../media/image3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1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7.xml"/><Relationship Id="rId10" Type="http://schemas.openxmlformats.org/officeDocument/2006/relationships/tags" Target="../tags/tag172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EEB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3">
            <a:alphaModFix amt="8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徽标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70" y="1438159"/>
            <a:ext cx="4494458" cy="3992919"/>
          </a:xfrm>
          <a:prstGeom prst="rect">
            <a:avLst/>
          </a:prstGeom>
        </p:spPr>
      </p:pic>
      <p:pic>
        <p:nvPicPr>
          <p:cNvPr id="11" name="图片 10" descr="徽标&#10;&#10;AI 生成的内容可能不正确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5" cstate="print">
            <a:alphaModFix amt="8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70" y="1438159"/>
            <a:ext cx="4494458" cy="39929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5"/>
            </p:custDataLst>
          </p:nvPr>
        </p:nvSpPr>
        <p:spPr>
          <a:xfrm>
            <a:off x="990600" y="287020"/>
            <a:ext cx="6229350" cy="313118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6"/>
            </p:custDataLst>
          </p:nvPr>
        </p:nvSpPr>
        <p:spPr>
          <a:xfrm>
            <a:off x="990600" y="3561715"/>
            <a:ext cx="6228715" cy="1354455"/>
          </a:xfrm>
        </p:spPr>
        <p:txBody>
          <a:bodyPr wrap="square" lIns="36195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4040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990600" y="4988560"/>
            <a:ext cx="3048635" cy="504190"/>
          </a:xfrm>
        </p:spPr>
        <p:txBody>
          <a:bodyPr wrap="square" lIns="36195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rgbClr val="40404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12888" y="2510631"/>
            <a:ext cx="2880000" cy="1081088"/>
          </a:xfrm>
        </p:spPr>
        <p:txBody>
          <a:bodyPr wrap="square" anchor="ctr">
            <a:normAutofit/>
          </a:bodyPr>
          <a:lstStyle>
            <a:lvl1pPr algn="ctr">
              <a:defRPr sz="60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标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498" y="0"/>
            <a:ext cx="4638502" cy="6858000"/>
          </a:xfrm>
          <a:prstGeom prst="rect">
            <a:avLst/>
          </a:prstGeom>
        </p:spPr>
      </p:pic>
      <p:pic>
        <p:nvPicPr>
          <p:cNvPr id="10" name="图片 9" descr="图标&#10;&#10;AI 生成的内容可能不正确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2" cstate="print">
            <a:alphaModFix amt="8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498" y="0"/>
            <a:ext cx="463850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1323340" y="3540125"/>
            <a:ext cx="6358890" cy="2283460"/>
          </a:xfrm>
        </p:spPr>
        <p:txBody>
          <a:bodyPr wrap="square" anchor="t">
            <a:normAutofit/>
          </a:bodyPr>
          <a:lstStyle>
            <a:lvl1pPr algn="l">
              <a:defRPr sz="54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6"/>
            </p:custDataLst>
          </p:nvPr>
        </p:nvSpPr>
        <p:spPr>
          <a:xfrm>
            <a:off x="1323340" y="1905000"/>
            <a:ext cx="6358890" cy="1537970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8800" b="1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徽标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70" y="1438159"/>
            <a:ext cx="4494458" cy="3992919"/>
          </a:xfrm>
          <a:prstGeom prst="rect">
            <a:avLst/>
          </a:prstGeom>
        </p:spPr>
      </p:pic>
      <p:pic>
        <p:nvPicPr>
          <p:cNvPr id="12" name="图片 11" descr="徽标&#10;&#10;AI 生成的内容可能不正确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cstate="print">
            <a:alphaModFix amt="8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70" y="1438159"/>
            <a:ext cx="4494458" cy="39929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066800" y="223520"/>
            <a:ext cx="6756400" cy="325818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066800" y="3625215"/>
            <a:ext cx="6756400" cy="1338580"/>
          </a:xfrm>
        </p:spPr>
        <p:txBody>
          <a:bodyPr wrap="square" lIns="36195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rgbClr val="4040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066800" y="5022850"/>
            <a:ext cx="3136900" cy="504190"/>
          </a:xfrm>
        </p:spPr>
        <p:txBody>
          <a:bodyPr wrap="square" lIns="36195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rgbClr val="40404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末尾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徽标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70" y="1438159"/>
            <a:ext cx="4494458" cy="3992919"/>
          </a:xfrm>
          <a:prstGeom prst="rect">
            <a:avLst/>
          </a:prstGeom>
        </p:spPr>
      </p:pic>
      <p:pic>
        <p:nvPicPr>
          <p:cNvPr id="12" name="图片 11" descr="徽标&#10;&#10;AI 生成的内容可能不正确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cstate="print">
            <a:alphaModFix amt="8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70" y="1438159"/>
            <a:ext cx="4494458" cy="39929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066800" y="223520"/>
            <a:ext cx="6756400" cy="325818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rgbClr val="40404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066800" y="3625215"/>
            <a:ext cx="6756400" cy="1338580"/>
          </a:xfrm>
        </p:spPr>
        <p:txBody>
          <a:bodyPr wrap="square" lIns="36195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rgbClr val="40404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066800" y="5022850"/>
            <a:ext cx="3136900" cy="504190"/>
          </a:xfrm>
        </p:spPr>
        <p:txBody>
          <a:bodyPr wrap="square" lIns="36195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rgbClr val="40404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26" Type="http://schemas.openxmlformats.org/officeDocument/2006/relationships/tags" Target="../tags/tag71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0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9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6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7.xml"/><Relationship Id="rId27" Type="http://schemas.openxmlformats.org/officeDocument/2006/relationships/tags" Target="../tags/tag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8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圆角矩形 1"/>
          <p:cNvSpPr/>
          <p:nvPr userDrawn="1">
            <p:custDataLst>
              <p:tags r:id="rId21"/>
            </p:custDataLst>
          </p:nvPr>
        </p:nvSpPr>
        <p:spPr>
          <a:xfrm>
            <a:off x="167005" y="119698"/>
            <a:ext cx="11857990" cy="6618605"/>
          </a:xfrm>
          <a:prstGeom prst="roundRect">
            <a:avLst>
              <a:gd name="adj" fmla="val 5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+mn-ea"/>
              <a:cs typeface="黑体" panose="02010609060101010101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KSO_TEMPLATE" hidden="1"/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image" Target="../media/image5.jpe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23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8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image" Target="../media/image7.jpe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slideLayout" Target="../slideLayouts/slideLayout24.xml"/><Relationship Id="rId5" Type="http://schemas.openxmlformats.org/officeDocument/2006/relationships/tags" Target="../tags/tag191.xml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18" Type="http://schemas.openxmlformats.org/officeDocument/2006/relationships/slideLayout" Target="../slideLayouts/slideLayout25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tags" Target="../tags/tag213.xml"/><Relationship Id="rId2" Type="http://schemas.openxmlformats.org/officeDocument/2006/relationships/tags" Target="../tags/tag198.xml"/><Relationship Id="rId16" Type="http://schemas.openxmlformats.org/officeDocument/2006/relationships/tags" Target="../tags/tag212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10" Type="http://schemas.openxmlformats.org/officeDocument/2006/relationships/tags" Target="../tags/tag206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image" Target="../media/image9.jpeg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slideLayout" Target="../slideLayouts/slideLayout26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tags" Target="../tags/tag236.xml"/><Relationship Id="rId18" Type="http://schemas.openxmlformats.org/officeDocument/2006/relationships/tags" Target="../tags/tag241.xml"/><Relationship Id="rId3" Type="http://schemas.openxmlformats.org/officeDocument/2006/relationships/tags" Target="../tags/tag226.xml"/><Relationship Id="rId21" Type="http://schemas.openxmlformats.org/officeDocument/2006/relationships/image" Target="../media/image12.jpeg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openxmlformats.org/officeDocument/2006/relationships/tags" Target="../tags/tag240.xml"/><Relationship Id="rId2" Type="http://schemas.openxmlformats.org/officeDocument/2006/relationships/tags" Target="../tags/tag225.xml"/><Relationship Id="rId16" Type="http://schemas.openxmlformats.org/officeDocument/2006/relationships/tags" Target="../tags/tag239.xml"/><Relationship Id="rId20" Type="http://schemas.openxmlformats.org/officeDocument/2006/relationships/image" Target="../media/image11.jpeg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5" Type="http://schemas.openxmlformats.org/officeDocument/2006/relationships/tags" Target="../tags/tag228.xml"/><Relationship Id="rId15" Type="http://schemas.openxmlformats.org/officeDocument/2006/relationships/tags" Target="../tags/tag238.xml"/><Relationship Id="rId23" Type="http://schemas.openxmlformats.org/officeDocument/2006/relationships/image" Target="../media/image14.jpeg"/><Relationship Id="rId10" Type="http://schemas.openxmlformats.org/officeDocument/2006/relationships/tags" Target="../tags/tag233.xml"/><Relationship Id="rId19" Type="http://schemas.openxmlformats.org/officeDocument/2006/relationships/slideLayout" Target="../slideLayouts/slideLayout19.xml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tags" Target="../tags/tag237.xml"/><Relationship Id="rId2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4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华东师范大学软件学院课程项目报告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data/temp/62f1b296-4698-11f0-9c9d-8ef0754548ab.jpg@base@tag=imgScale&amp;m=1&amp;w=964&amp;h=1226&amp;q=9562f1b296-4698-11f0-9c9d-8ef0754548a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12522" r="35052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3" y="1165300"/>
            <a:ext cx="4989512" cy="1223570"/>
          </a:xfrm>
        </p:spPr>
        <p:txBody>
          <a:bodyPr lIns="0" tIns="0" rIns="0" bIns="0" anchor="b" anchorCtr="0">
            <a:normAutofit/>
          </a:bodyPr>
          <a:lstStyle/>
          <a:p>
            <a:pPr algn="l"/>
            <a:r>
              <a:rPr lang="zh-CN" altLang="en-US" dirty="0"/>
              <a:t>项目简介</a:t>
            </a: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16326" y="3767257"/>
            <a:ext cx="5182889" cy="4889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融合嵌入式硬件与人机交互，打造实体化“云养宠”体验，用户通过物理操作与虚拟猫咪互动，享受陪伴乐趣。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116326" y="3048629"/>
            <a:ext cx="5179617" cy="6636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项目简介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116326" y="5062488"/>
            <a:ext cx="5182889" cy="4889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以小熊派BearPi为核心，开发板处理输入输出逻辑，系统根据猫咪状态驱动动画反馈，维护好感度与饱食度参数。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116326" y="4343860"/>
            <a:ext cx="5179617" cy="6636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核心组件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微信图片_20250618142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95" y="245745"/>
            <a:ext cx="8487410" cy="636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技术原理</a:t>
            </a:r>
          </a:p>
        </p:txBody>
      </p:sp>
      <p:pic>
        <p:nvPicPr>
          <p:cNvPr id="4" name="图片 3" descr="/data/temp/63754154-4698-11f0-882d-c26c5d59045a.jpg@base@tag=imgScale&amp;m=1&amp;w=1182&amp;h=546&amp;q=9563754154-4698-11f0-882d-c26c5d59045a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3"/>
          <a:srcRect t="8874" b="9057"/>
          <a:stretch>
            <a:fillRect/>
          </a:stretch>
        </p:blipFill>
        <p:spPr>
          <a:xfrm>
            <a:off x="695326" y="4048671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图片 9" descr="/data/temp/637540f8-4698-11f0-882d-c26c5d59045a.jpg@base@tag=imgScale&amp;m=1&amp;w=1182&amp;h=546&amp;q=95637540f8-4698-11f0-882d-c26c5d59045a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/>
          <a:srcRect t="8966" b="8966"/>
          <a:stretch>
            <a:fillRect/>
          </a:stretch>
        </p:blipFill>
        <p:spPr>
          <a:xfrm>
            <a:off x="695326" y="1587284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004834" y="2188025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云养猫游戏利用OpenHarmony SDK 5,前端ArkUI响应用户投喂, 联动实现猫动作变化。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004834" y="1742232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技术原理</a:t>
            </a: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5474582" y="1742232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04834" y="4649412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用户可通过点击屏幕投喂,前端即时反馈猫进食状态,后端确认操作,确保流畅互动体验。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04834" y="4203619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交互方式</a:t>
            </a: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5474582" y="4203619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实现方法与步骤</a:t>
            </a:r>
          </a:p>
        </p:txBody>
      </p:sp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使用Micro-USB线连接小熊派BearPi-HM Nano开发板，接入3.3V电源和GND，搭建OpenHarmony SDK 5开发环境。</a:t>
            </a: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硬件连接</a:t>
            </a:r>
          </a:p>
        </p:txBody>
      </p:sp>
      <p:sp>
        <p:nvSpPr>
          <p:cNvPr id="12" name="矩形: 圆角 2"/>
          <p:cNvSpPr/>
          <p:nvPr>
            <p:custDataLst>
              <p:tags r:id="rId7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通过HDF_DRIVER_ENTRY全局变量注册驱动至HDF框架，实现Start、Stop、Read、SetLight、ReadCmd等命令的分发处理。</a:t>
            </a: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驱动注册与命令处理</a:t>
            </a: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初始化GPIO并读取状态，定义控制命令宏与行为编码，如do_nothing、drink、pat等。</a:t>
            </a: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5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GPIO操作与宏定义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实现方法与步骤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163994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前端开发与设备通信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163994" y="5024868"/>
            <a:ext cx="2228208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使用DevEco Studio创建JS项目，实现路由跳转、设备初始化、LED控制等功能。</a:t>
            </a:r>
          </a:p>
        </p:txBody>
      </p:sp>
      <p:pic>
        <p:nvPicPr>
          <p:cNvPr id="16" name="图片 1" descr="/data/temp/638eadcc-4698-11f0-b339-4234cc398516.jpg@base@tag=imgScale&amp;m=1&amp;w=485&amp;h=753&amp;q=95638eadcc-4698-11f0-b339-4234cc3985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rcRect l="35632"/>
          <a:stretch>
            <a:fillRect/>
          </a:stretch>
        </p:blipFill>
        <p:spPr>
          <a:xfrm>
            <a:off x="3432281" y="1663021"/>
            <a:ext cx="1748878" cy="27170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3120763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638eae5d-4698-11f0-b339-4234cc398516.jpg@base@tag=imgScale&amp;m=1&amp;w=485&amp;h=753&amp;q=95638eae5d-4698-11f0-b339-4234cc3985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rcRect l="34681" r="34681"/>
          <a:stretch>
            <a:fillRect/>
          </a:stretch>
        </p:blipFill>
        <p:spPr>
          <a:xfrm>
            <a:off x="7101196" y="1663021"/>
            <a:ext cx="1748878" cy="2717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6782049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6825280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好感度系统与界面布局</a:t>
            </a: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6825280" y="5024868"/>
            <a:ext cx="2228207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实现drink、petition_drink、pat功能调整好感度，设计主页面与游戏页面布局，</a:t>
            </a: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包括背景、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文本显示。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</a:rPr>
              <a:t>项目未来展望与潜在改进方向</a:t>
            </a:r>
          </a:p>
        </p:txBody>
      </p:sp>
      <p:sp>
        <p:nvSpPr>
          <p:cNvPr id="2" name="矩形 5"/>
          <p:cNvSpPr/>
          <p:nvPr>
            <p:custDataLst>
              <p:tags r:id="rId3"/>
            </p:custDataLst>
          </p:nvPr>
        </p:nvSpPr>
        <p:spPr>
          <a:xfrm>
            <a:off x="1120596" y="4465681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未实现功能的回顾</a:t>
            </a:r>
          </a:p>
        </p:txBody>
      </p:sp>
      <p:sp>
        <p:nvSpPr>
          <p:cNvPr id="3" name="矩形 8"/>
          <p:cNvSpPr/>
          <p:nvPr>
            <p:custDataLst>
              <p:tags r:id="rId4"/>
            </p:custDataLst>
          </p:nvPr>
        </p:nvSpPr>
        <p:spPr>
          <a:xfrm>
            <a:off x="1120596" y="5020733"/>
            <a:ext cx="2167684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在项目开发过程中，由于时间限制，未能实现利用红外传感器等硬件设备进行更丰富的用户交互功能，这为项目的进一步发展留下了遗憾和空间。</a:t>
            </a:r>
          </a:p>
        </p:txBody>
      </p:sp>
      <p:pic>
        <p:nvPicPr>
          <p:cNvPr id="16" name="图片 1" descr="/data/temp/1c06c24a-4c0c-11f0-ad82-223d9d6360a3.jpg@base@tag=imgScale&amp;m=1&amp;w=475&amp;h=738&amp;q=951c06c24a-4c0c-11f0-ad82-223d9d6360a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/>
          <a:srcRect l="17816" r="17816"/>
          <a:stretch>
            <a:fillRect/>
          </a:stretch>
        </p:blipFill>
        <p:spPr>
          <a:xfrm>
            <a:off x="1342236" y="1663110"/>
            <a:ext cx="1712789" cy="2660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4"/>
          <p:cNvSpPr/>
          <p:nvPr>
            <p:custDataLst>
              <p:tags r:id="rId6"/>
            </p:custDataLst>
          </p:nvPr>
        </p:nvSpPr>
        <p:spPr>
          <a:xfrm>
            <a:off x="1055819" y="2319139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1c06c3d7-4c0c-11f0-ad82-223d9d6360a3.jpg@base@tag=imgScale&amp;m=1&amp;w=475&amp;h=738&amp;q=951c06c3d7-4c0c-11f0-ad82-223d9d6360a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rcRect l="15648" r="15648"/>
          <a:stretch>
            <a:fillRect/>
          </a:stretch>
        </p:blipFill>
        <p:spPr>
          <a:xfrm>
            <a:off x="3974608" y="1666920"/>
            <a:ext cx="1712789" cy="26609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2">
                <a:alpha val="20000"/>
              </a:schemeClr>
            </a:solidFill>
          </a:ln>
        </p:spPr>
      </p:pic>
      <p:sp>
        <p:nvSpPr>
          <p:cNvPr id="19" name="椭圆 7"/>
          <p:cNvSpPr/>
          <p:nvPr>
            <p:custDataLst>
              <p:tags r:id="rId8"/>
            </p:custDataLst>
          </p:nvPr>
        </p:nvSpPr>
        <p:spPr>
          <a:xfrm>
            <a:off x="3653897" y="2308978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 dirty="0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1"/>
          <p:cNvSpPr/>
          <p:nvPr>
            <p:custDataLst>
              <p:tags r:id="rId9"/>
            </p:custDataLst>
          </p:nvPr>
        </p:nvSpPr>
        <p:spPr>
          <a:xfrm>
            <a:off x="3759319" y="4461235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2"/>
                </a:solidFill>
                <a:latin typeface="+mn-ea"/>
                <a:cs typeface="+mn-ea"/>
              </a:rPr>
              <a:t>传感器交互的潜力分析</a:t>
            </a:r>
          </a:p>
        </p:txBody>
      </p:sp>
      <p:sp>
        <p:nvSpPr>
          <p:cNvPr id="21" name="矩形 14"/>
          <p:cNvSpPr/>
          <p:nvPr>
            <p:custDataLst>
              <p:tags r:id="rId10"/>
            </p:custDataLst>
          </p:nvPr>
        </p:nvSpPr>
        <p:spPr>
          <a:xfrm>
            <a:off x="3759319" y="5026449"/>
            <a:ext cx="216768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传感器技术，如红外传感器，提供了与用户进行物理交互的可能，这将极大地丰富用户体验，并为产品带来新的互动维度。</a:t>
            </a:r>
          </a:p>
        </p:txBody>
      </p:sp>
      <p:pic>
        <p:nvPicPr>
          <p:cNvPr id="27" name="图片 3" descr="/data/temp/1c06c372-4c0c-11f0-ad82-223d9d6360a3.jpg@base@tag=imgScale&amp;m=1&amp;w=475&amp;h=738&amp;q=951c06c372-4c0c-11f0-ad82-223d9d6360a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/>
          <a:srcRect l="17816" r="17816"/>
          <a:stretch>
            <a:fillRect/>
          </a:stretch>
        </p:blipFill>
        <p:spPr>
          <a:xfrm>
            <a:off x="6608250" y="1666920"/>
            <a:ext cx="1712789" cy="26609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accent3">
                <a:alpha val="20000"/>
              </a:schemeClr>
            </a:solidFill>
          </a:ln>
        </p:spPr>
      </p:pic>
      <p:sp>
        <p:nvSpPr>
          <p:cNvPr id="28" name="椭圆 10"/>
          <p:cNvSpPr/>
          <p:nvPr>
            <p:custDataLst>
              <p:tags r:id="rId12"/>
            </p:custDataLst>
          </p:nvPr>
        </p:nvSpPr>
        <p:spPr>
          <a:xfrm>
            <a:off x="6291984" y="2308978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 dirty="0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2"/>
          <p:cNvSpPr/>
          <p:nvPr>
            <p:custDataLst>
              <p:tags r:id="rId13"/>
            </p:custDataLst>
          </p:nvPr>
        </p:nvSpPr>
        <p:spPr>
          <a:xfrm>
            <a:off x="6376449" y="4461235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3"/>
                </a:solidFill>
                <a:latin typeface="+mn-ea"/>
                <a:cs typeface="+mn-ea"/>
              </a:rPr>
              <a:t>大模型API的未来应用展望</a:t>
            </a:r>
          </a:p>
        </p:txBody>
      </p:sp>
      <p:sp>
        <p:nvSpPr>
          <p:cNvPr id="30" name="矩形 23"/>
          <p:cNvSpPr/>
          <p:nvPr>
            <p:custDataLst>
              <p:tags r:id="rId14"/>
            </p:custDataLst>
          </p:nvPr>
        </p:nvSpPr>
        <p:spPr>
          <a:xfrm>
            <a:off x="6369463" y="5026449"/>
            <a:ext cx="217467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考虑到未来技术的发展，通过调用先进的人工智能大模型API，项目可以实现更智能、更有趣的交互体验，从而提升用户满意度。</a:t>
            </a:r>
          </a:p>
        </p:txBody>
      </p:sp>
      <p:pic>
        <p:nvPicPr>
          <p:cNvPr id="31" name="图片 4" descr="/data/temp/1c06c46a-4c0c-11f0-ad82-223d9d6360a3.jpg@base@tag=imgScale&amp;m=1&amp;w=475&amp;h=738&amp;q=951c06c46a-4c0c-11f0-ad82-223d9d6360a3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23"/>
          <a:srcRect l="13073" r="13073"/>
          <a:stretch>
            <a:fillRect/>
          </a:stretch>
        </p:blipFill>
        <p:spPr>
          <a:xfrm>
            <a:off x="9168858" y="1663110"/>
            <a:ext cx="1712789" cy="26609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accent4">
                <a:alpha val="20000"/>
              </a:schemeClr>
            </a:solidFill>
          </a:ln>
        </p:spPr>
      </p:pic>
      <p:sp>
        <p:nvSpPr>
          <p:cNvPr id="32" name="椭圆 13"/>
          <p:cNvSpPr/>
          <p:nvPr>
            <p:custDataLst>
              <p:tags r:id="rId16"/>
            </p:custDataLst>
          </p:nvPr>
        </p:nvSpPr>
        <p:spPr>
          <a:xfrm>
            <a:off x="8909114" y="2319139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4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400" b="1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24"/>
          <p:cNvSpPr/>
          <p:nvPr>
            <p:custDataLst>
              <p:tags r:id="rId17"/>
            </p:custDataLst>
          </p:nvPr>
        </p:nvSpPr>
        <p:spPr>
          <a:xfrm>
            <a:off x="8951029" y="4465681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4"/>
                </a:solidFill>
                <a:latin typeface="+mn-ea"/>
                <a:cs typeface="+mn-ea"/>
              </a:rPr>
              <a:t>时间充裕下的功能扩展计划</a:t>
            </a:r>
          </a:p>
        </p:txBody>
      </p:sp>
      <p:sp>
        <p:nvSpPr>
          <p:cNvPr id="34" name="矩形 25"/>
          <p:cNvSpPr/>
          <p:nvPr>
            <p:custDataLst>
              <p:tags r:id="rId18"/>
            </p:custDataLst>
          </p:nvPr>
        </p:nvSpPr>
        <p:spPr>
          <a:xfrm>
            <a:off x="8951029" y="5022003"/>
            <a:ext cx="216768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在时间允许的情况下，项目可以扩展更多功能，如集成传感器数据处理和大模型API调用，以实现更高级的交互和智能化服务。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65"/>
  <p:tag name="KSO_WM_TEMPLATE_CATEGORY" val="custom"/>
  <p:tag name="KSO_WM_SLIDE_INDEX" val="1"/>
  <p:tag name="KSO_WM_SLIDE_ID" val="custom20238665_1"/>
  <p:tag name="KSO_WM_TEMPLATE_MASTER_TYPE" val="0"/>
  <p:tag name="KSO_WM_SLIDE_LAYOUT" val="a_b_f"/>
  <p:tag name="KSO_WM_SLIDE_LAYOUT_CNT" val="1_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65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65"/>
  <p:tag name="KSO_WM_TEMPLATE_CATEGORY" val="custom"/>
  <p:tag name="KSO_WM_UNIT_ISCONTENTSTITLE" val="0"/>
  <p:tag name="KSO_WM_UNIT_VALUE" val="24"/>
  <p:tag name="KSO_WM_UNIT_PRESET_TEXT" val="添加文档标题"/>
  <p:tag name="KSO_WM_UNIT_TEXT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65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65"/>
  <p:tag name="KSO_WM_TEMPLATE_CATEGORY" val="custom"/>
  <p:tag name="KSO_WM_UNIT_ISCONTENTSTITLE" val="0"/>
  <p:tag name="KSO_WM_UNIT_VALUE" val="69"/>
  <p:tag name="KSO_WM_UNIT_PRESET_TEXT" val="单击此处添加副标题"/>
  <p:tag name="KSO_WM_UNIT_TEXT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7.8997*272.733"/>
  <p:tag name="KSO_WM_TEMPLATE_INDEX" val="20233256"/>
  <p:tag name="KSO_WM_TEMPLATE_SUBCATEGORY" val="0"/>
  <p:tag name="KSO_WM_SLIDE_INDEX" val="1"/>
  <p:tag name="KSO_WM_TAG_VERSION" val="3.0"/>
  <p:tag name="KSO_WM_SLIDE_ID" val="custom20233256_1"/>
  <p:tag name="KSO_WM_SLIDE_ITEM_CNT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56_1*i*1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56_1*d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ppt&quot;,&quot;id&quot;:&quot;VCG41N1399488594&quot;}*gallery_gallery_ai_v2.1.2_ONLINE*1749628072863_547a3d_f1974e50e94d-slide-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56"/>
  <p:tag name="KSO_WM_UNIT_ID" val="custom20233256_1*a*1"/>
  <p:tag name="KSO_WM_UNIT_PRESET_TEXT" val="单击此处&#10;添加标题内容"/>
  <p:tag name="KSO_WM_UNIT_TEXT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56_1*i*2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55_2*l_h_f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55_2*l_h_a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55_2*l_h_f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55_2*l_h_a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5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5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3233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3_1*a*1"/>
  <p:tag name="KSO_WM_TEMPLATE_CATEGORY" val="diagram"/>
  <p:tag name="KSO_WM_TEMPLATE_INDEX" val="20233233"/>
  <p:tag name="KSO_WM_UNIT_LAYERLEVEL" val="1"/>
  <p:tag name="KSO_WM_TAG_VERSION" val="3.0"/>
  <p:tag name="KSO_WM_BEAUTIFY_FLAG" val="#wm#"/>
  <p:tag name="KSO_WM_UNIT_TEXT_TYPE" val="1"/>
  <p:tag name="KSO_WM_UNIT_PRESET_TEXT" val="单击此处添加标题内容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3_1*l_h_d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VCG41N1250210527&quot;}*gallery_gallery_ai_v2.1.2_ONLINE*1749628072863_547a3d_f1974e50e94d-slide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3_1*l_h_d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VCG41N1165704042&quot;}*gallery_gallery_ai_v2.1.2_ONLINE*1749628072863_547a3d_f1974e50e94d-slide-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3_1*l_h_f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3_1*l_h_f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0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33_1*l_h_a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3_1*l_h_i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73"/>
  <p:tag name="KSO_WM_SLIDE_LAYOUT" val="a_l"/>
  <p:tag name="KSO_WM_SLIDE_LAYOUT_CNT" val="1_1"/>
  <p:tag name="KSO_WM_SPECIAL_SOURCE" val="bdnull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1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1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1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34447611&quot;}*gallery_gallery_ai_v2.1.2_ONLINE*1749628072863_547a3d_f1974e50e94d-slide-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1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1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391748891&quot;}*gallery_gallery_ai_v2.1.2_ONLINE*1749628072863_547a3d_f1974e50e94d-slide-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1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1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1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3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3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3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47614109&quot;}*gallery_gallery_ai_v2.1.2_ONLINE*eb1c9241-343e-4ee3-98d2-90b15ea83c2b-slide-0"/>
  <p:tag name="KSO_WM_UNIT_LINE_FILL_TYPE" val="2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3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3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6"/>
  <p:tag name="MH_PIC_SOURCE_TYPE" val="generate_slide_ai*{&quot;ai_type&quot;:&quot;generate_single_page&quot;,&quot;id&quot;:&quot;VCG41N1327774126&quot;}*gallery_gallery_ai_v2.1.2_ONLINE*eb1c9241-343e-4ee3-98d2-90b15ea83c2b-slide-0"/>
  <p:tag name="KSO_WM_UNIT_LINE_FILL_TYPE" val="2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3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6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3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3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3*l_h_d*1_3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7"/>
  <p:tag name="MH_PIC_SOURCE_TYPE" val="generate_slide_ai*{&quot;ai_type&quot;:&quot;generate_single_page&quot;,&quot;id&quot;:&quot;VCG41N1415631474&quot;}*gallery_gallery_ai_v2.1.2_ONLINE*eb1c9241-343e-4ee3-98d2-90b15ea83c2b-slide-0"/>
  <p:tag name="KSO_WM_UNIT_LINE_FILL_TYPE" val="2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3*l_h_i*1_3_1"/>
  <p:tag name="KSO_WM_TEMPLATE_CATEGORY" val="diagram"/>
  <p:tag name="KSO_WM_TEMPLATE_INDEX" val="20233329"/>
  <p:tag name="KSO_WM_UNIT_LAYERLEVEL" val="1_1_1"/>
  <p:tag name="KSO_WM_TAG_VERSION" val="3.0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7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3*l_h_a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3*l_h_f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329_3*l_h_d*1_4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8"/>
  <p:tag name="MH_PIC_SOURCE_TYPE" val="generate_slide_ai*{&quot;ai_type&quot;:&quot;generate_single_page&quot;,&quot;id&quot;:&quot;VCG211395447460&quot;}*gallery_gallery_ai_v2.1.2_ONLINE*eb1c9241-343e-4ee3-98d2-90b15ea83c2b-slide-0"/>
  <p:tag name="KSO_WM_UNIT_LINE_FILL_TYPE" val="2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329_3*l_h_i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8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4_1"/>
  <p:tag name="KSO_WM_UNIT_ID" val="diagram20233329_3*l_h_a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4_1"/>
  <p:tag name="KSO_WM_UNIT_ID" val="diagram20233329_3*l_h_f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65"/>
  <p:tag name="KSO_WM_TEMPLATE_CATEGORY" val="custom"/>
  <p:tag name="KSO_WM_SLIDE_INDEX" val="9"/>
  <p:tag name="KSO_WM_SLIDE_ID" val="custom20238665_9"/>
  <p:tag name="KSO_WM_TEMPLATE_MASTER_TYPE" val="0"/>
  <p:tag name="KSO_WM_SLIDE_LAYOUT" val="a_b_f"/>
  <p:tag name="KSO_WM_SLIDE_LAYOUT_CNT" val="1_1_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65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65"/>
  <p:tag name="KSO_WM_TEMPLATE_CATEGORY" val="custom"/>
  <p:tag name="KSO_WM_UNIT_ISCONTENTSTITLE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65_9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65"/>
  <p:tag name="KSO_WM_TEMPLATE_CATEGORY" val="custom"/>
  <p:tag name="KSO_WM_UNIT_ISCONTENTSTITLE" val="0"/>
  <p:tag name="KSO_WM_UNIT_VALUE" val="3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5"/>
  <p:tag name="KSO_WM_TEMPLATE_CATEGORY" val="custom"/>
  <p:tag name="KSO_WM_TEMPLATE_MASTER_TYP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渐变几何通用模板">
  <a:themeElements>
    <a:clrScheme name="自定义 6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A854C"/>
      </a:accent1>
      <a:accent2>
        <a:srgbClr val="E0A366"/>
      </a:accent2>
      <a:accent3>
        <a:srgbClr val="E6AD00"/>
      </a:accent3>
      <a:accent4>
        <a:srgbClr val="83C937"/>
      </a:accent4>
      <a:accent5>
        <a:srgbClr val="00B050"/>
      </a:accent5>
      <a:accent6>
        <a:srgbClr val="00B0F0"/>
      </a:accent6>
      <a:hlink>
        <a:srgbClr val="000000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宽屏</PresentationFormat>
  <Paragraphs>50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Arial</vt:lpstr>
      <vt:lpstr>Calibri</vt:lpstr>
      <vt:lpstr>Wingdings</vt:lpstr>
      <vt:lpstr>WPS</vt:lpstr>
      <vt:lpstr>简约风渐变几何通用模板</vt:lpstr>
      <vt:lpstr>华东师范大学软件学院课程项目报告</vt:lpstr>
      <vt:lpstr>项目简介</vt:lpstr>
      <vt:lpstr>PowerPoint 演示文稿</vt:lpstr>
      <vt:lpstr>PowerPoint 演示文稿</vt:lpstr>
      <vt:lpstr>技术原理</vt:lpstr>
      <vt:lpstr>实现方法与步骤</vt:lpstr>
      <vt:lpstr>实现方法与步骤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wenbin</dc:creator>
  <cp:lastModifiedBy>iiii yyyy</cp:lastModifiedBy>
  <cp:revision>162</cp:revision>
  <dcterms:created xsi:type="dcterms:W3CDTF">2019-06-19T02:08:00Z</dcterms:created>
  <dcterms:modified xsi:type="dcterms:W3CDTF">2025-06-26T03:01:50Z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C3227F43A34C4321B5F951322E7EC42B_12</vt:lpwstr>
  </property>
</Properties>
</file>